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7" r:id="rId2"/>
    <p:sldId id="283" r:id="rId3"/>
    <p:sldId id="316" r:id="rId4"/>
    <p:sldId id="265" r:id="rId5"/>
    <p:sldId id="276" r:id="rId6"/>
    <p:sldId id="277" r:id="rId7"/>
    <p:sldId id="302" r:id="rId8"/>
    <p:sldId id="289" r:id="rId9"/>
    <p:sldId id="320" r:id="rId10"/>
    <p:sldId id="308" r:id="rId11"/>
    <p:sldId id="321" r:id="rId12"/>
    <p:sldId id="315" r:id="rId13"/>
    <p:sldId id="309" r:id="rId14"/>
    <p:sldId id="257" r:id="rId15"/>
    <p:sldId id="262" r:id="rId16"/>
    <p:sldId id="299" r:id="rId17"/>
    <p:sldId id="272" r:id="rId18"/>
    <p:sldId id="313" r:id="rId19"/>
    <p:sldId id="310" r:id="rId20"/>
    <p:sldId id="260" r:id="rId21"/>
    <p:sldId id="263" r:id="rId22"/>
    <p:sldId id="268" r:id="rId23"/>
    <p:sldId id="266" r:id="rId24"/>
    <p:sldId id="314" r:id="rId25"/>
    <p:sldId id="267" r:id="rId26"/>
    <p:sldId id="290" r:id="rId27"/>
    <p:sldId id="304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28">
          <p15:clr>
            <a:srgbClr val="A4A3A4"/>
          </p15:clr>
        </p15:guide>
        <p15:guide id="2" pos="33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ha Sargent" initials="MS" lastIdx="3" clrIdx="0">
    <p:extLst>
      <p:ext uri="{19B8F6BF-5375-455C-9EA6-DF929625EA0E}">
        <p15:presenceInfo xmlns:p15="http://schemas.microsoft.com/office/powerpoint/2012/main" userId="S-1-5-21-1352148485-155271270-1313727497-364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3B3"/>
    <a:srgbClr val="374EA2"/>
    <a:srgbClr val="043196"/>
    <a:srgbClr val="012892"/>
    <a:srgbClr val="05359F"/>
    <a:srgbClr val="053CB7"/>
    <a:srgbClr val="053BB3"/>
    <a:srgbClr val="0718B9"/>
    <a:srgbClr val="2125C1"/>
    <a:srgbClr val="302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188" y="52"/>
      </p:cViewPr>
      <p:guideLst>
        <p:guide orient="horz" pos="4128"/>
        <p:guide pos="33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87D42-397D-450F-AA9D-D1216B9DB57D}" type="datetimeFigureOut">
              <a:rPr lang="en-IE" smtClean="0"/>
              <a:t>02/09/2025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C9036-28B7-432B-A629-24CF1AF00B1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26952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C9036-28B7-432B-A629-24CF1AF00B15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67456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C9036-28B7-432B-A629-24CF1AF00B15}" type="slidenum">
              <a:rPr lang="en-IE" smtClean="0"/>
              <a:t>22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03453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C9036-28B7-432B-A629-24CF1AF00B15}" type="slidenum">
              <a:rPr lang="en-IE" smtClean="0"/>
              <a:t>27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95982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52400" y="6488668"/>
            <a:ext cx="1551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www.dublineconomy.ie</a:t>
            </a:r>
            <a:endParaRPr lang="en-I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 descr="dublin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23448"/>
            <a:ext cx="1243237" cy="6297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762" y="6140439"/>
            <a:ext cx="2050716" cy="5810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52400" y="6488668"/>
            <a:ext cx="1551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www.dublineconomy.ie</a:t>
            </a:r>
            <a:endParaRPr lang="en-I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 descr="dublin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23448"/>
            <a:ext cx="1243237" cy="629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52400" y="6488668"/>
            <a:ext cx="1551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www.dublineconomy.ie</a:t>
            </a:r>
            <a:endParaRPr lang="en-I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 descr="dublin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23448"/>
            <a:ext cx="1243237" cy="629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52400" y="6488668"/>
            <a:ext cx="1551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www.dublineconomy.ie</a:t>
            </a:r>
            <a:endParaRPr lang="en-I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 descr="dublin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23448"/>
            <a:ext cx="1243237" cy="629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762" y="6140439"/>
            <a:ext cx="2050716" cy="5810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52400" y="6488668"/>
            <a:ext cx="1551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www.dublineconomy.ie</a:t>
            </a:r>
            <a:endParaRPr lang="en-I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 descr="dublin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23448"/>
            <a:ext cx="1243237" cy="629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52400" y="6488668"/>
            <a:ext cx="1551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www.dublineconomy.ie</a:t>
            </a:r>
            <a:endParaRPr lang="en-I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9" descr="dublin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23448"/>
            <a:ext cx="1243237" cy="629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2400" y="6488668"/>
            <a:ext cx="1551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www.dublineconomy.ie</a:t>
            </a:r>
            <a:endParaRPr lang="en-I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Picture 11" descr="dublin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23448"/>
            <a:ext cx="1243237" cy="629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52400" y="6488668"/>
            <a:ext cx="1551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www.dublineconomy.ie</a:t>
            </a:r>
            <a:endParaRPr lang="en-I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 descr="dublin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23448"/>
            <a:ext cx="1243237" cy="629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52400" y="6488668"/>
            <a:ext cx="1551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www.dublineconomy.ie</a:t>
            </a:r>
            <a:endParaRPr lang="en-I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9" descr="dublin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23448"/>
            <a:ext cx="1243237" cy="629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52400" y="6488668"/>
            <a:ext cx="1551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www.dublineconomy.ie</a:t>
            </a:r>
            <a:endParaRPr lang="en-I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9" descr="dublin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23448"/>
            <a:ext cx="1243237" cy="62975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dublineconomy.ie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1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67" y="192533"/>
            <a:ext cx="3733800" cy="1908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2707" y="5410200"/>
            <a:ext cx="2389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www.dublineconomy.ie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10200" y="19166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QUARTERLY</a:t>
            </a:r>
          </a:p>
        </p:txBody>
      </p:sp>
      <p:pic>
        <p:nvPicPr>
          <p:cNvPr id="2" name="Picture 1" descr="DUBLIN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1" b="16471"/>
          <a:stretch/>
        </p:blipFill>
        <p:spPr>
          <a:xfrm>
            <a:off x="0" y="0"/>
            <a:ext cx="5161935" cy="5867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864898-3C7D-44DC-B0E4-921DB3E81B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30967"/>
            <a:ext cx="9144000" cy="104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04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52400"/>
            <a:ext cx="4327150" cy="4886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651" y="5038560"/>
            <a:ext cx="4253100" cy="136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09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956" y="152400"/>
            <a:ext cx="4387844" cy="48659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4800600"/>
            <a:ext cx="4443662" cy="140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87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212" y="152400"/>
            <a:ext cx="4351187" cy="52488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5322363"/>
            <a:ext cx="4190999" cy="120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4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837" y="152400"/>
            <a:ext cx="4366563" cy="5225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400" y="5377616"/>
            <a:ext cx="4101374" cy="125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08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02" y="228600"/>
            <a:ext cx="4255394" cy="495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551" y="5181600"/>
            <a:ext cx="4118672" cy="12477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4581724"/>
            <a:ext cx="3924300" cy="2181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39C808-B815-4674-408B-2F23C1662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05740"/>
            <a:ext cx="4267200" cy="43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28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22133"/>
          <a:stretch/>
        </p:blipFill>
        <p:spPr>
          <a:xfrm>
            <a:off x="762000" y="152400"/>
            <a:ext cx="7620000" cy="550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20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8600"/>
            <a:ext cx="7991475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03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707" y="215485"/>
            <a:ext cx="4495800" cy="48161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5031651"/>
            <a:ext cx="4231707" cy="149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48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528" y="238539"/>
            <a:ext cx="4360272" cy="49026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313" y="5124672"/>
            <a:ext cx="4344487" cy="13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52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660" y="-131353"/>
            <a:ext cx="7643192" cy="1470025"/>
          </a:xfrm>
        </p:spPr>
        <p:txBody>
          <a:bodyPr/>
          <a:lstStyle/>
          <a:p>
            <a:pPr algn="l"/>
            <a:r>
              <a:rPr lang="en-IE" b="1" dirty="0"/>
              <a:t>Highlights – September 2025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1762944"/>
            <a:ext cx="7344816" cy="4104456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DEM Dashboard</a:t>
            </a:r>
            <a:r>
              <a:rPr lang="en-IE" dirty="0">
                <a:solidFill>
                  <a:schemeClr val="tx1"/>
                </a:solidFill>
              </a:rPr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en-IE" dirty="0">
                <a:solidFill>
                  <a:schemeClr val="tx1"/>
                </a:solidFill>
              </a:rPr>
              <a:t> Dublin Economic Indicators</a:t>
            </a:r>
          </a:p>
          <a:p>
            <a:pPr algn="l">
              <a:buFont typeface="Arial" pitchFamily="34" charset="0"/>
              <a:buChar char="•"/>
            </a:pPr>
            <a:r>
              <a:rPr lang="en-IE" dirty="0">
                <a:solidFill>
                  <a:schemeClr val="tx1"/>
                </a:solidFill>
              </a:rPr>
              <a:t> S&amp;P Global PMI</a:t>
            </a:r>
          </a:p>
          <a:p>
            <a:pPr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Economic Scorecard</a:t>
            </a:r>
          </a:p>
          <a:p>
            <a:pPr algn="l"/>
            <a:endParaRPr lang="en-GB" dirty="0">
              <a:solidFill>
                <a:schemeClr val="tx1"/>
              </a:solidFill>
            </a:endParaRPr>
          </a:p>
          <a:p>
            <a:pPr algn="l"/>
            <a:endParaRPr lang="en-GB" dirty="0">
              <a:solidFill>
                <a:schemeClr val="tx1"/>
              </a:solidFill>
            </a:endParaRPr>
          </a:p>
          <a:p>
            <a:pPr algn="l"/>
            <a:r>
              <a:rPr lang="en-GB" sz="2400" dirty="0">
                <a:solidFill>
                  <a:schemeClr val="tx1"/>
                </a:solidFill>
              </a:rPr>
              <a:t>More information at </a:t>
            </a:r>
            <a:r>
              <a:rPr lang="en-GB" sz="2400" dirty="0">
                <a:solidFill>
                  <a:schemeClr val="tx1"/>
                </a:solidFill>
                <a:hlinkClick r:id="rId2"/>
              </a:rPr>
              <a:t>www.dublineconomy.ie</a:t>
            </a:r>
            <a:endParaRPr lang="en-GB" sz="2400" dirty="0">
              <a:solidFill>
                <a:schemeClr val="tx1"/>
              </a:solidFill>
            </a:endParaRPr>
          </a:p>
          <a:p>
            <a:pPr algn="l"/>
            <a:endParaRPr lang="en-IE" sz="2400" dirty="0">
              <a:solidFill>
                <a:schemeClr val="tx1"/>
              </a:solidFill>
            </a:endParaRPr>
          </a:p>
          <a:p>
            <a:endParaRPr lang="en-IE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IE" dirty="0">
              <a:solidFill>
                <a:schemeClr val="tx1"/>
              </a:solidFill>
            </a:endParaRPr>
          </a:p>
        </p:txBody>
      </p:sp>
      <p:pic>
        <p:nvPicPr>
          <p:cNvPr id="8" name="Picture 7" descr="dublin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52400"/>
            <a:ext cx="1275717" cy="762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16253" y="5748623"/>
            <a:ext cx="1371599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-3" r="5005" b="11771"/>
          <a:stretch/>
        </p:blipFill>
        <p:spPr>
          <a:xfrm>
            <a:off x="7772400" y="6172200"/>
            <a:ext cx="1371600" cy="457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E551F7-C589-8F4F-97DA-E2D577BCCB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6007775"/>
            <a:ext cx="6248399" cy="8502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479" y="304799"/>
            <a:ext cx="4533900" cy="49938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479" y="5298660"/>
            <a:ext cx="4536405" cy="94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97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145" y="241444"/>
            <a:ext cx="4446170" cy="50126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630" y="5105400"/>
            <a:ext cx="428968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9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9" y="228600"/>
            <a:ext cx="4533403" cy="53765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8685" y="5591920"/>
            <a:ext cx="4480718" cy="88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94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813" y="152400"/>
            <a:ext cx="4489174" cy="46927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644" y="4845140"/>
            <a:ext cx="4264343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61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503" y="457200"/>
            <a:ext cx="4425792" cy="472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012" y="5257800"/>
            <a:ext cx="447284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41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828" y="381000"/>
            <a:ext cx="4269772" cy="4876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605" y="5257800"/>
            <a:ext cx="407699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41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8077200" cy="575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77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3191"/>
            <a:ext cx="8221881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150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1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28600"/>
            <a:ext cx="3733800" cy="1908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2707" y="5410200"/>
            <a:ext cx="2389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www.dublineconomy.ie</a:t>
            </a:r>
          </a:p>
        </p:txBody>
      </p:sp>
      <p:pic>
        <p:nvPicPr>
          <p:cNvPr id="8" name="Picture 7" descr="Avivia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t="18653" r="26599" b="-136"/>
          <a:stretch/>
        </p:blipFill>
        <p:spPr>
          <a:xfrm>
            <a:off x="0" y="0"/>
            <a:ext cx="5181599" cy="58949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10200" y="19166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QUARTERLY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60625"/>
            <a:ext cx="9144793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06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" y="685800"/>
            <a:ext cx="9134168" cy="521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2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609600"/>
            <a:ext cx="6019800" cy="509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5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6324600"/>
            <a:ext cx="1310754" cy="3292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495093"/>
            <a:ext cx="6477000" cy="567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03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6324600"/>
            <a:ext cx="1310754" cy="3292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33400"/>
            <a:ext cx="644842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03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6324600"/>
            <a:ext cx="1310754" cy="3292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57200"/>
            <a:ext cx="6543675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37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71600"/>
            <a:ext cx="8839200" cy="3841772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410B83BC-EC06-85DE-A685-2BCBFCC095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4213"/>
          <a:stretch/>
        </p:blipFill>
        <p:spPr bwMode="auto">
          <a:xfrm>
            <a:off x="5943600" y="601980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1094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2BBCA1A7-A031-23E1-6A85-AE733D480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4213"/>
          <a:stretch/>
        </p:blipFill>
        <p:spPr bwMode="auto">
          <a:xfrm>
            <a:off x="5943600" y="601980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1492D9-1BEE-A108-AF59-4A223C49E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133600"/>
            <a:ext cx="8379630" cy="248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31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3090</TotalTime>
  <Words>43</Words>
  <Application>Microsoft Office PowerPoint</Application>
  <PresentationFormat>On-screen Show (4:3)</PresentationFormat>
  <Paragraphs>16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PowerPoint Presentation</vt:lpstr>
      <vt:lpstr>Highlights – September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Lorcan Blake</dc:creator>
  <cp:lastModifiedBy>Christine Patton</cp:lastModifiedBy>
  <cp:revision>267</cp:revision>
  <dcterms:created xsi:type="dcterms:W3CDTF">2006-08-16T00:00:00Z</dcterms:created>
  <dcterms:modified xsi:type="dcterms:W3CDTF">2025-09-02T11:23:34Z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ppReportDate">
    <vt:lpwstr/>
  </property>
  <property fmtid="{D5CDD505-2E9C-101B-9397-08002B2CF9AE}" pid="3" name="WppReportVersion">
    <vt:lpwstr>Version 1.0</vt:lpwstr>
  </property>
  <property fmtid="{D5CDD505-2E9C-101B-9397-08002B2CF9AE}" pid="4" name="WppReportDraft">
    <vt:lpwstr>(Draft)</vt:lpwstr>
  </property>
  <property fmtid="{D5CDD505-2E9C-101B-9397-08002B2CF9AE}" pid="5" name="WppReportCurrencySymbol">
    <vt:lpwstr>€</vt:lpwstr>
  </property>
  <property fmtid="{D5CDD505-2E9C-101B-9397-08002B2CF9AE}" pid="6" name="WppReportDashboardTitleText">
    <vt:lpwstr>Dashboard</vt:lpwstr>
  </property>
  <property fmtid="{D5CDD505-2E9C-101B-9397-08002B2CF9AE}" pid="7" name="WppReportShortPageNumberFormat">
    <vt:lpwstr>Page &lt;#&gt;</vt:lpwstr>
  </property>
  <property fmtid="{D5CDD505-2E9C-101B-9397-08002B2CF9AE}" pid="8" name="WppReportLongPageNumberFormat">
    <vt:lpwstr>Page &lt;#&gt; of &lt;PageCount&gt;</vt:lpwstr>
  </property>
  <property fmtid="{D5CDD505-2E9C-101B-9397-08002B2CF9AE}" pid="9" name="WppReportTocTitleText">
    <vt:lpwstr>Table of contents</vt:lpwstr>
  </property>
  <property fmtid="{D5CDD505-2E9C-101B-9397-08002B2CF9AE}" pid="10" name="WppReportIsTocUpdateRecommended">
    <vt:bool>true</vt:bool>
  </property>
  <property fmtid="{D5CDD505-2E9C-101B-9397-08002B2CF9AE}" pid="11" name="WppReportPropertiesLastWrittenToDocument">
    <vt:filetime>2020-05-27T15:00:21Z</vt:filetime>
  </property>
  <property fmtid="{D5CDD505-2E9C-101B-9397-08002B2CF9AE}" pid="12" name="_AdHocReviewCycleID">
    <vt:i4>162076636</vt:i4>
  </property>
  <property fmtid="{D5CDD505-2E9C-101B-9397-08002B2CF9AE}" pid="13" name="_NewReviewCycle">
    <vt:lpwstr/>
  </property>
  <property fmtid="{D5CDD505-2E9C-101B-9397-08002B2CF9AE}" pid="14" name="_EmailSubject">
    <vt:lpwstr>DEM - Press Release - March 2024 Draft.docx</vt:lpwstr>
  </property>
  <property fmtid="{D5CDD505-2E9C-101B-9397-08002B2CF9AE}" pid="15" name="_AuthorEmail">
    <vt:lpwstr>LorcanAndrew.Blake@ie.gt.com</vt:lpwstr>
  </property>
  <property fmtid="{D5CDD505-2E9C-101B-9397-08002B2CF9AE}" pid="16" name="_AuthorEmailDisplayName">
    <vt:lpwstr>Lorcan A. Blake</vt:lpwstr>
  </property>
  <property fmtid="{D5CDD505-2E9C-101B-9397-08002B2CF9AE}" pid="17" name="_PreviousAdHocReviewCycleID">
    <vt:i4>1538429536</vt:i4>
  </property>
  <property fmtid="{D5CDD505-2E9C-101B-9397-08002B2CF9AE}" pid="18" name="MSIP_Label_8bd706e6-d39b-491f-8397-f44635000177_Enabled">
    <vt:lpwstr>true</vt:lpwstr>
  </property>
  <property fmtid="{D5CDD505-2E9C-101B-9397-08002B2CF9AE}" pid="19" name="MSIP_Label_8bd706e6-d39b-491f-8397-f44635000177_SetDate">
    <vt:lpwstr>2024-09-03T08:23:12Z</vt:lpwstr>
  </property>
  <property fmtid="{D5CDD505-2E9C-101B-9397-08002B2CF9AE}" pid="20" name="MSIP_Label_8bd706e6-d39b-491f-8397-f44635000177_Method">
    <vt:lpwstr>Standard</vt:lpwstr>
  </property>
  <property fmtid="{D5CDD505-2E9C-101B-9397-08002B2CF9AE}" pid="21" name="MSIP_Label_8bd706e6-d39b-491f-8397-f44635000177_Name">
    <vt:lpwstr>Public</vt:lpwstr>
  </property>
  <property fmtid="{D5CDD505-2E9C-101B-9397-08002B2CF9AE}" pid="22" name="MSIP_Label_8bd706e6-d39b-491f-8397-f44635000177_SiteId">
    <vt:lpwstr>b1e24b49-e1ce-4259-b850-a50115ad6472</vt:lpwstr>
  </property>
  <property fmtid="{D5CDD505-2E9C-101B-9397-08002B2CF9AE}" pid="23" name="MSIP_Label_8bd706e6-d39b-491f-8397-f44635000177_ActionId">
    <vt:lpwstr>4a3b5511-d7d9-4c12-9dd0-8ca0210260a5</vt:lpwstr>
  </property>
  <property fmtid="{D5CDD505-2E9C-101B-9397-08002B2CF9AE}" pid="24" name="MSIP_Label_8bd706e6-d39b-491f-8397-f44635000177_ContentBits">
    <vt:lpwstr>0</vt:lpwstr>
  </property>
</Properties>
</file>